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Default Extension="tiff" ContentType="image/tiff"/>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26"/>
  </p:notesMasterIdLst>
  <p:sldIdLst>
    <p:sldId id="283" r:id="rId2"/>
    <p:sldId id="284" r:id="rId3"/>
    <p:sldId id="256" r:id="rId4"/>
    <p:sldId id="299" r:id="rId5"/>
    <p:sldId id="298" r:id="rId6"/>
    <p:sldId id="268" r:id="rId7"/>
    <p:sldId id="258" r:id="rId8"/>
    <p:sldId id="259" r:id="rId9"/>
    <p:sldId id="266" r:id="rId10"/>
    <p:sldId id="272" r:id="rId11"/>
    <p:sldId id="274" r:id="rId12"/>
    <p:sldId id="269" r:id="rId13"/>
    <p:sldId id="270" r:id="rId14"/>
    <p:sldId id="300" r:id="rId15"/>
    <p:sldId id="293" r:id="rId16"/>
    <p:sldId id="280" r:id="rId17"/>
    <p:sldId id="281" r:id="rId18"/>
    <p:sldId id="282" r:id="rId19"/>
    <p:sldId id="297" r:id="rId20"/>
    <p:sldId id="295" r:id="rId21"/>
    <p:sldId id="296" r:id="rId22"/>
    <p:sldId id="301" r:id="rId23"/>
    <p:sldId id="302" r:id="rId24"/>
    <p:sldId id="285"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15620"/>
    <p:restoredTop sz="94660"/>
  </p:normalViewPr>
  <p:slideViewPr>
    <p:cSldViewPr snapToGrid="0" snapToObjects="1">
      <p:cViewPr varScale="1">
        <p:scale>
          <a:sx n="106" d="100"/>
          <a:sy n="106" d="100"/>
        </p:scale>
        <p:origin x="-41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1ACB7F-E54D-9845-B292-F00BE21BA1AD}" type="datetimeFigureOut">
              <a:rPr lang="en-US" smtClean="0"/>
              <a:pPr/>
              <a:t>10/6/14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B80CB9-6A01-C34D-A0E1-1624FC7DD3D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many of you have ever been</a:t>
            </a:r>
            <a:r>
              <a:rPr lang="en-US" baseline="0" dirty="0" smtClean="0"/>
              <a:t> to the beach? Which beach? Ever been to the Narragansett Town Beach?  What kinds of things do you like to do at the beach? </a:t>
            </a:r>
            <a:endParaRPr lang="en-US" dirty="0"/>
          </a:p>
        </p:txBody>
      </p:sp>
      <p:sp>
        <p:nvSpPr>
          <p:cNvPr id="4" name="Slide Number Placeholder 3"/>
          <p:cNvSpPr>
            <a:spLocks noGrp="1"/>
          </p:cNvSpPr>
          <p:nvPr>
            <p:ph type="sldNum" sz="quarter" idx="10"/>
          </p:nvPr>
        </p:nvSpPr>
        <p:spPr/>
        <p:txBody>
          <a:bodyPr/>
          <a:lstStyle/>
          <a:p>
            <a:fld id="{18C9237A-641B-3F42-83AC-3E06699995B9}"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would</a:t>
            </a:r>
            <a:r>
              <a:rPr lang="en-US" baseline="0" dirty="0" smtClean="0"/>
              <a:t> happen if you woke up one morning and went to the beach with your family and found this when you put your hand into the water? </a:t>
            </a:r>
          </a:p>
          <a:p>
            <a:r>
              <a:rPr lang="en-US" baseline="0" dirty="0" smtClean="0"/>
              <a:t>And when you looked around, there were black waves crashing into the shore and a whole bunch of workers all over the place spraying the rocks down? What’s going on? </a:t>
            </a:r>
          </a:p>
          <a:p>
            <a:r>
              <a:rPr lang="en-US" baseline="0" dirty="0" smtClean="0"/>
              <a:t>Do you think this could really happen (or is this just part of some strange dream?) What could have caused something like this?  What makes you say that? (tap in PK, use vocabulary) Have you ever seen something like this? </a:t>
            </a:r>
            <a:endParaRPr lang="en-US" dirty="0"/>
          </a:p>
        </p:txBody>
      </p:sp>
      <p:sp>
        <p:nvSpPr>
          <p:cNvPr id="4" name="Slide Number Placeholder 3"/>
          <p:cNvSpPr>
            <a:spLocks noGrp="1"/>
          </p:cNvSpPr>
          <p:nvPr>
            <p:ph type="sldNum" sz="quarter" idx="10"/>
          </p:nvPr>
        </p:nvSpPr>
        <p:spPr/>
        <p:txBody>
          <a:bodyPr/>
          <a:lstStyle/>
          <a:p>
            <a:fld id="{18C9237A-641B-3F42-83AC-3E06699995B9}" type="slidenum">
              <a:rPr lang="en-US" smtClean="0"/>
              <a:pPr/>
              <a:t>16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actually happened in the</a:t>
            </a:r>
            <a:r>
              <a:rPr lang="en-US" baseline="0" dirty="0" smtClean="0"/>
              <a:t> Port of Valdez, in Valdez Alaska.  And the damage from the oil spill covered more than 1,250 miles of Alaska’s coastline – which is longer than the entire Atlantic Coast of the United States!  Do you think it was an accident or did someone do that on purpose? What do you think happened from the oil?  </a:t>
            </a:r>
            <a:endParaRPr lang="en-US" dirty="0"/>
          </a:p>
        </p:txBody>
      </p:sp>
      <p:sp>
        <p:nvSpPr>
          <p:cNvPr id="4" name="Slide Number Placeholder 3"/>
          <p:cNvSpPr>
            <a:spLocks noGrp="1"/>
          </p:cNvSpPr>
          <p:nvPr>
            <p:ph type="sldNum" sz="quarter" idx="10"/>
          </p:nvPr>
        </p:nvSpPr>
        <p:spPr/>
        <p:txBody>
          <a:bodyPr/>
          <a:lstStyle/>
          <a:p>
            <a:fld id="{18C9237A-641B-3F42-83AC-3E06699995B9}" type="slidenum">
              <a:rPr lang="en-US" smtClean="0"/>
              <a:pPr/>
              <a:t>17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What</a:t>
            </a:r>
            <a:r>
              <a:rPr lang="en-US" baseline="0" dirty="0" smtClean="0"/>
              <a:t> damage could the oil have caused? </a:t>
            </a:r>
            <a:r>
              <a:rPr lang="en-US" dirty="0" smtClean="0"/>
              <a:t>What questions do you have?  Let’s read this book to find out how something like this could have happened and what we can do to help.  </a:t>
            </a:r>
          </a:p>
          <a:p>
            <a:endParaRPr lang="en-US" dirty="0"/>
          </a:p>
        </p:txBody>
      </p:sp>
      <p:sp>
        <p:nvSpPr>
          <p:cNvPr id="4" name="Slide Number Placeholder 3"/>
          <p:cNvSpPr>
            <a:spLocks noGrp="1"/>
          </p:cNvSpPr>
          <p:nvPr>
            <p:ph type="sldNum" sz="quarter" idx="10"/>
          </p:nvPr>
        </p:nvSpPr>
        <p:spPr/>
        <p:txBody>
          <a:bodyPr/>
          <a:lstStyle/>
          <a:p>
            <a:fld id="{18C9237A-641B-3F42-83AC-3E06699995B9}" type="slidenum">
              <a:rPr lang="en-US" smtClean="0"/>
              <a:pPr/>
              <a:t>18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Diurnal </a:t>
            </a:r>
            <a:endParaRPr lang="en-US" dirty="0"/>
          </a:p>
        </p:txBody>
      </p:sp>
      <p:sp>
        <p:nvSpPr>
          <p:cNvPr id="4" name="Slide Number Placeholder 3"/>
          <p:cNvSpPr>
            <a:spLocks noGrp="1"/>
          </p:cNvSpPr>
          <p:nvPr>
            <p:ph type="sldNum" sz="quarter" idx="10"/>
          </p:nvPr>
        </p:nvSpPr>
        <p:spPr/>
        <p:txBody>
          <a:bodyPr/>
          <a:lstStyle/>
          <a:p>
            <a:fld id="{48B80CB9-6A01-C34D-A0E1-1624FC7DD3DD}" type="slidenum">
              <a:rPr lang="en-US" smtClean="0"/>
              <a:pPr/>
              <a:t>19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Slide Image Placeholder 1"/>
          <p:cNvSpPr>
            <a:spLocks noGrp="1" noRot="1" noChangeAspect="1"/>
          </p:cNvSpPr>
          <p:nvPr>
            <p:ph type="sldImg"/>
          </p:nvPr>
        </p:nvSpPr>
        <p:spPr>
          <a:ln/>
        </p:spPr>
      </p:sp>
      <p:sp>
        <p:nvSpPr>
          <p:cNvPr id="48131" name="Notes Placeholder 2"/>
          <p:cNvSpPr>
            <a:spLocks noGrp="1"/>
          </p:cNvSpPr>
          <p:nvPr>
            <p:ph type="body" idx="1"/>
          </p:nvPr>
        </p:nvSpPr>
        <p:spPr>
          <a:noFill/>
          <a:ln/>
        </p:spPr>
        <p:txBody>
          <a:bodyPr/>
          <a:lstStyle/>
          <a:p>
            <a:r>
              <a:rPr lang="en-US" smtClean="0">
                <a:latin typeface="Arial" pitchFamily="-101" charset="0"/>
                <a:ea typeface="ＭＳ Ｐゴシック" pitchFamily="-101" charset="-128"/>
                <a:cs typeface="ＭＳ Ｐゴシック" pitchFamily="-101" charset="-128"/>
              </a:rPr>
              <a:t>Wilma Rudolph </a:t>
            </a:r>
          </a:p>
        </p:txBody>
      </p:sp>
      <p:sp>
        <p:nvSpPr>
          <p:cNvPr id="48132" name="Slide Number Placeholder 3"/>
          <p:cNvSpPr>
            <a:spLocks noGrp="1"/>
          </p:cNvSpPr>
          <p:nvPr>
            <p:ph type="sldNum" sz="quarter" idx="5"/>
          </p:nvPr>
        </p:nvSpPr>
        <p:spPr>
          <a:noFill/>
        </p:spPr>
        <p:txBody>
          <a:bodyPr/>
          <a:lstStyle/>
          <a:p>
            <a:fld id="{5ED8E62D-F4C2-B54F-A6A1-436DCB50D51D}" type="slidenum">
              <a:rPr lang="en-US" smtClean="0">
                <a:latin typeface="Arial" pitchFamily="-101" charset="0"/>
                <a:ea typeface="ＭＳ Ｐゴシック" pitchFamily="-101" charset="-128"/>
                <a:cs typeface="ＭＳ Ｐゴシック" pitchFamily="-101" charset="-128"/>
              </a:rPr>
              <a:pPr/>
              <a:t>20</a:t>
            </a:fld>
            <a:endParaRPr lang="en-US" smtClean="0">
              <a:latin typeface="Arial" pitchFamily="-101" charset="0"/>
              <a:ea typeface="ＭＳ Ｐゴシック" pitchFamily="-101" charset="-128"/>
              <a:cs typeface="ＭＳ Ｐゴシック" pitchFamily="-101"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p:cNvSpPr>
          <p:nvPr>
            <p:ph type="sldImg"/>
          </p:nvPr>
        </p:nvSpPr>
        <p:spPr>
          <a:ln/>
        </p:spPr>
      </p:sp>
      <p:sp>
        <p:nvSpPr>
          <p:cNvPr id="50179" name="Notes Placeholder 2"/>
          <p:cNvSpPr>
            <a:spLocks noGrp="1"/>
          </p:cNvSpPr>
          <p:nvPr>
            <p:ph type="body" idx="1"/>
          </p:nvPr>
        </p:nvSpPr>
        <p:spPr>
          <a:noFill/>
          <a:ln/>
        </p:spPr>
        <p:txBody>
          <a:bodyPr/>
          <a:lstStyle/>
          <a:p>
            <a:r>
              <a:rPr lang="en-US" smtClean="0">
                <a:latin typeface="Arial" pitchFamily="-101" charset="0"/>
                <a:ea typeface="ＭＳ Ｐゴシック" pitchFamily="-101" charset="-128"/>
                <a:cs typeface="ＭＳ Ｐゴシック" pitchFamily="-101" charset="-128"/>
              </a:rPr>
              <a:t>Wilma Rudolph </a:t>
            </a:r>
          </a:p>
        </p:txBody>
      </p:sp>
      <p:sp>
        <p:nvSpPr>
          <p:cNvPr id="50180" name="Slide Number Placeholder 3"/>
          <p:cNvSpPr>
            <a:spLocks noGrp="1"/>
          </p:cNvSpPr>
          <p:nvPr>
            <p:ph type="sldNum" sz="quarter" idx="5"/>
          </p:nvPr>
        </p:nvSpPr>
        <p:spPr>
          <a:noFill/>
        </p:spPr>
        <p:txBody>
          <a:bodyPr/>
          <a:lstStyle/>
          <a:p>
            <a:fld id="{776231EE-FCBC-6444-9CB0-E1EDBD9406DB}" type="slidenum">
              <a:rPr lang="en-US" smtClean="0">
                <a:latin typeface="Arial" pitchFamily="-101" charset="0"/>
                <a:ea typeface="ＭＳ Ｐゴシック" pitchFamily="-101" charset="-128"/>
                <a:cs typeface="ＭＳ Ｐゴシック" pitchFamily="-101" charset="-128"/>
              </a:rPr>
              <a:pPr/>
              <a:t>21</a:t>
            </a:fld>
            <a:endParaRPr lang="en-US" smtClean="0">
              <a:latin typeface="Arial" pitchFamily="-101" charset="0"/>
              <a:ea typeface="ＭＳ Ｐゴシック" pitchFamily="-101" charset="-128"/>
              <a:cs typeface="ＭＳ Ｐゴシック" pitchFamily="-10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35ED27FE-AB56-2C4B-90C2-338B3DB27676}" type="datetimeFigureOut">
              <a:rPr lang="en-US" smtClean="0"/>
              <a:pPr/>
              <a:t>10/6/14</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5ED27FE-AB56-2C4B-90C2-338B3DB27676}" type="datetimeFigureOut">
              <a:rPr lang="en-US" smtClean="0"/>
              <a:pPr/>
              <a:t>10/6/14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5ED27FE-AB56-2C4B-90C2-338B3DB27676}" type="datetimeFigureOut">
              <a:rPr lang="en-US" smtClean="0"/>
              <a:pPr/>
              <a:t>10/6/14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5ED27FE-AB56-2C4B-90C2-338B3DB27676}" type="datetimeFigureOut">
              <a:rPr lang="en-US" smtClean="0"/>
              <a:pPr/>
              <a:t>10/6/14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5ED27FE-AB56-2C4B-90C2-338B3DB27676}" type="datetimeFigureOut">
              <a:rPr lang="en-US" smtClean="0"/>
              <a:pPr/>
              <a:t>10/6/14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5ED27FE-AB56-2C4B-90C2-338B3DB27676}" type="datetimeFigureOut">
              <a:rPr lang="en-US" smtClean="0"/>
              <a:pPr/>
              <a:t>10/6/14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35ED27FE-AB56-2C4B-90C2-338B3DB27676}" type="datetimeFigureOut">
              <a:rPr lang="en-US" smtClean="0"/>
              <a:pPr/>
              <a:t>10/6/14</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n-US"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ED27FE-AB56-2C4B-90C2-338B3DB27676}" type="datetimeFigureOut">
              <a:rPr lang="en-US" smtClean="0"/>
              <a:pPr/>
              <a:t>10/6/14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19C7-5CFC-AC46-9A46-F726313046F9}" type="slidenum">
              <a:rPr lang="en-US" smtClean="0"/>
              <a:pPr/>
              <a:t>‹#›</a:t>
            </a:fld>
            <a:endParaRPr lang="en-U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5ED27FE-AB56-2C4B-90C2-338B3DB27676}" type="datetimeFigureOut">
              <a:rPr lang="en-US" smtClean="0"/>
              <a:pPr/>
              <a:t>10/6/14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5ED27FE-AB56-2C4B-90C2-338B3DB27676}" type="datetimeFigureOut">
              <a:rPr lang="en-US" smtClean="0"/>
              <a:pPr/>
              <a:t>10/6/14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719C7-5CFC-AC46-9A46-F726313046F9}" type="slidenum">
              <a:rPr lang="en-US" smtClean="0"/>
              <a:pPr/>
              <a:t>‹#›</a:t>
            </a:fld>
            <a:endParaRPr lang="en-U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5ED27FE-AB56-2C4B-90C2-338B3DB27676}" type="datetimeFigureOut">
              <a:rPr lang="en-US" smtClean="0"/>
              <a:pPr/>
              <a:t>10/6/14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35ED27FE-AB56-2C4B-90C2-338B3DB27676}" type="datetimeFigureOut">
              <a:rPr lang="en-US" smtClean="0"/>
              <a:pPr/>
              <a:t>10/6/14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n-US"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D27FE-AB56-2C4B-90C2-338B3DB27676}" type="datetimeFigureOut">
              <a:rPr lang="en-US" smtClean="0"/>
              <a:pPr/>
              <a:t>10/6/14</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97C719C7-5CFC-AC46-9A46-F726313046F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35ED27FE-AB56-2C4B-90C2-338B3DB27676}" type="datetimeFigureOut">
              <a:rPr lang="en-US" smtClean="0"/>
              <a:pPr/>
              <a:t>10/6/14</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97C719C7-5CFC-AC46-9A46-F726313046F9}" type="slidenum">
              <a:rPr lang="en-US" smtClean="0"/>
              <a:pPr/>
              <a:t>‹#›</a:t>
            </a:fld>
            <a:endParaRPr lang="en-U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3" Type="http://schemas.openxmlformats.org/officeDocument/2006/relationships/hyperlink" Target="http://vimeo.com/6357597" TargetMode="External"/><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0926" y="5052425"/>
            <a:ext cx="6005118" cy="1470025"/>
          </a:xfrm>
        </p:spPr>
        <p:txBody>
          <a:bodyPr/>
          <a:lstStyle/>
          <a:p>
            <a:r>
              <a:rPr lang="en-US" sz="4800" dirty="0" smtClean="0">
                <a:latin typeface="+mn-lt"/>
              </a:rPr>
              <a:t>Building Comprehension: The Role of Teacher,</a:t>
            </a:r>
            <a:r>
              <a:rPr lang="en-US" sz="4800" dirty="0" smtClean="0">
                <a:latin typeface="+mn-lt"/>
              </a:rPr>
              <a:t> </a:t>
            </a:r>
            <a:r>
              <a:rPr lang="en-US" sz="4800" dirty="0" smtClean="0">
                <a:latin typeface="+mn-lt"/>
              </a:rPr>
              <a:t>Task/Context</a:t>
            </a:r>
            <a:r>
              <a:rPr lang="en-US" sz="4800" dirty="0" smtClean="0">
                <a:latin typeface="+mn-lt"/>
              </a:rPr>
              <a:t>, </a:t>
            </a:r>
            <a:r>
              <a:rPr lang="en-US" sz="4800" dirty="0" smtClean="0">
                <a:latin typeface="+mn-lt"/>
              </a:rPr>
              <a:t>and </a:t>
            </a:r>
            <a:r>
              <a:rPr lang="en-US" sz="4800" dirty="0" smtClean="0">
                <a:latin typeface="+mn-lt"/>
              </a:rPr>
              <a:t>Text</a:t>
            </a:r>
            <a:r>
              <a:rPr lang="en-US" dirty="0" smtClean="0">
                <a:latin typeface="+mn-lt"/>
              </a:rPr>
              <a:t/>
            </a:r>
            <a:br>
              <a:rPr lang="en-US" dirty="0" smtClean="0">
                <a:latin typeface="+mn-lt"/>
              </a:rPr>
            </a:br>
            <a:r>
              <a:rPr lang="en-US" dirty="0" smtClean="0">
                <a:latin typeface="+mn-lt"/>
              </a:rPr>
              <a:t/>
            </a:r>
            <a:br>
              <a:rPr lang="en-US" dirty="0" smtClean="0">
                <a:latin typeface="+mn-lt"/>
              </a:rPr>
            </a:br>
            <a:r>
              <a:rPr lang="en-US" dirty="0" smtClean="0">
                <a:latin typeface="+mn-lt"/>
              </a:rPr>
              <a:t/>
            </a:r>
            <a:br>
              <a:rPr lang="en-US" dirty="0" smtClean="0">
                <a:latin typeface="+mn-lt"/>
              </a:rPr>
            </a:br>
            <a:r>
              <a:rPr lang="en-US" dirty="0" smtClean="0">
                <a:latin typeface="+mn-lt"/>
              </a:rPr>
              <a:t>EDC 423</a:t>
            </a:r>
            <a:endParaRPr lang="en-US"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K-W-L Chart</a:t>
            </a:r>
            <a:endParaRPr lang="en-US" dirty="0"/>
          </a:p>
        </p:txBody>
      </p:sp>
      <p:graphicFrame>
        <p:nvGraphicFramePr>
          <p:cNvPr id="4" name="Content Placeholder 3"/>
          <p:cNvGraphicFramePr>
            <a:graphicFrameLocks noGrp="1"/>
          </p:cNvGraphicFramePr>
          <p:nvPr>
            <p:ph idx="1"/>
          </p:nvPr>
        </p:nvGraphicFramePr>
        <p:xfrm>
          <a:off x="792163" y="1762125"/>
          <a:ext cx="7570788" cy="4577080"/>
        </p:xfrm>
        <a:graphic>
          <a:graphicData uri="http://schemas.openxmlformats.org/drawingml/2006/table">
            <a:tbl>
              <a:tblPr firstRow="1" bandRow="1">
                <a:tableStyleId>{5C22544A-7EE6-4342-B048-85BDC9FD1C3A}</a:tableStyleId>
              </a:tblPr>
              <a:tblGrid>
                <a:gridCol w="2523596"/>
                <a:gridCol w="2523596"/>
                <a:gridCol w="2523596"/>
              </a:tblGrid>
              <a:tr h="370840">
                <a:tc>
                  <a:txBody>
                    <a:bodyPr/>
                    <a:lstStyle/>
                    <a:p>
                      <a:r>
                        <a:rPr lang="en-US" dirty="0" smtClean="0"/>
                        <a:t>What I KNOW</a:t>
                      </a:r>
                      <a:endParaRPr lang="en-US" dirty="0"/>
                    </a:p>
                  </a:txBody>
                  <a:tcPr/>
                </a:tc>
                <a:tc>
                  <a:txBody>
                    <a:bodyPr/>
                    <a:lstStyle/>
                    <a:p>
                      <a:r>
                        <a:rPr lang="en-US" dirty="0" smtClean="0"/>
                        <a:t>What I WANT to know</a:t>
                      </a:r>
                      <a:endParaRPr lang="en-US" dirty="0"/>
                    </a:p>
                  </a:txBody>
                  <a:tcPr/>
                </a:tc>
                <a:tc>
                  <a:txBody>
                    <a:bodyPr/>
                    <a:lstStyle/>
                    <a:p>
                      <a:r>
                        <a:rPr lang="en-US" dirty="0" smtClean="0"/>
                        <a:t>What I LEARNED</a:t>
                      </a:r>
                      <a:endParaRPr lang="en-US" dirty="0"/>
                    </a:p>
                  </a:txBody>
                  <a:tcPr/>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a:p>
                  </a:txBody>
                  <a:tcPr/>
                </a:tc>
                <a:tc>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Anticipation Guide</a:t>
            </a:r>
            <a:endParaRPr lang="en-US" dirty="0"/>
          </a:p>
        </p:txBody>
      </p:sp>
      <p:pic>
        <p:nvPicPr>
          <p:cNvPr id="6" name="Picture 5" descr="anticipation guide.tiff"/>
          <p:cNvPicPr>
            <a:picLocks noChangeAspect="1"/>
          </p:cNvPicPr>
          <p:nvPr/>
        </p:nvPicPr>
        <p:blipFill>
          <a:blip r:embed="rId2"/>
          <a:stretch>
            <a:fillRect/>
          </a:stretch>
        </p:blipFill>
        <p:spPr>
          <a:xfrm>
            <a:off x="831849" y="1204729"/>
            <a:ext cx="7531100" cy="565327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a:t>
            </a:r>
            <a:r>
              <a:rPr lang="en-US" dirty="0" smtClean="0"/>
              <a:t>Effect </a:t>
            </a:r>
            <a:r>
              <a:rPr lang="en-US" sz="4000" dirty="0" smtClean="0"/>
              <a:t>(</a:t>
            </a:r>
            <a:r>
              <a:rPr lang="en-US" sz="4000" dirty="0" err="1" smtClean="0"/>
              <a:t>before..during</a:t>
            </a:r>
            <a:r>
              <a:rPr lang="en-US" sz="4000" dirty="0" smtClean="0"/>
              <a:t>) </a:t>
            </a:r>
            <a:endParaRPr lang="en-US" dirty="0"/>
          </a:p>
        </p:txBody>
      </p:sp>
      <p:pic>
        <p:nvPicPr>
          <p:cNvPr id="4" name="Content Placeholder 3" descr="hatchet cause effect.tiff"/>
          <p:cNvPicPr>
            <a:picLocks noGrp="1" noChangeAspect="1"/>
          </p:cNvPicPr>
          <p:nvPr>
            <p:ph idx="1"/>
          </p:nvPr>
        </p:nvPicPr>
        <p:blipFill>
          <a:blip r:embed="rId2"/>
          <a:srcRect l="-47104" r="-47104"/>
          <a:stretch>
            <a:fillRect/>
          </a:stretch>
        </p:blipFill>
        <p:spPr>
          <a:xfrm>
            <a:off x="792162" y="1452283"/>
            <a:ext cx="8146286" cy="5173726"/>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a:t>
            </a:r>
            <a:r>
              <a:rPr lang="en-US" dirty="0" smtClean="0"/>
              <a:t>Contrast</a:t>
            </a:r>
            <a:br>
              <a:rPr lang="en-US" dirty="0" smtClean="0"/>
            </a:br>
            <a:r>
              <a:rPr lang="en-US" sz="4000" dirty="0" smtClean="0"/>
              <a:t>(After…)</a:t>
            </a:r>
            <a:endParaRPr lang="en-US" dirty="0"/>
          </a:p>
        </p:txBody>
      </p:sp>
      <p:sp>
        <p:nvSpPr>
          <p:cNvPr id="4" name="Oval 3"/>
          <p:cNvSpPr/>
          <p:nvPr/>
        </p:nvSpPr>
        <p:spPr>
          <a:xfrm>
            <a:off x="1573665" y="2490859"/>
            <a:ext cx="3511976" cy="3560317"/>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3473789" y="2490859"/>
            <a:ext cx="3934215" cy="3560317"/>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956814" y="2675525"/>
            <a:ext cx="2341456" cy="369332"/>
          </a:xfrm>
          <a:prstGeom prst="rect">
            <a:avLst/>
          </a:prstGeom>
          <a:noFill/>
        </p:spPr>
        <p:txBody>
          <a:bodyPr wrap="square" rtlCol="0">
            <a:spAutoFit/>
          </a:bodyPr>
          <a:lstStyle/>
          <a:p>
            <a:r>
              <a:rPr lang="en-US" dirty="0" smtClean="0"/>
              <a:t>Brian’s First Shelter</a:t>
            </a:r>
            <a:endParaRPr lang="en-US" dirty="0"/>
          </a:p>
        </p:txBody>
      </p:sp>
      <p:sp>
        <p:nvSpPr>
          <p:cNvPr id="7" name="TextBox 6"/>
          <p:cNvSpPr txBox="1"/>
          <p:nvPr/>
        </p:nvSpPr>
        <p:spPr>
          <a:xfrm>
            <a:off x="4298270" y="2675525"/>
            <a:ext cx="2696833" cy="369332"/>
          </a:xfrm>
          <a:prstGeom prst="rect">
            <a:avLst/>
          </a:prstGeom>
          <a:noFill/>
        </p:spPr>
        <p:txBody>
          <a:bodyPr wrap="square" rtlCol="0">
            <a:spAutoFit/>
          </a:bodyPr>
          <a:lstStyle/>
          <a:p>
            <a:r>
              <a:rPr lang="en-US" dirty="0" smtClean="0"/>
              <a:t>Brian’s Second Shelter</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Launching a Book</a:t>
            </a:r>
            <a:endParaRPr lang="en-US" dirty="0"/>
          </a:p>
        </p:txBody>
      </p:sp>
      <p:sp>
        <p:nvSpPr>
          <p:cNvPr id="3" name="Content Placeholder 2"/>
          <p:cNvSpPr>
            <a:spLocks noGrp="1"/>
          </p:cNvSpPr>
          <p:nvPr>
            <p:ph idx="1"/>
          </p:nvPr>
        </p:nvSpPr>
        <p:spPr>
          <a:xfrm>
            <a:off x="792162" y="1761565"/>
            <a:ext cx="7570787" cy="4658103"/>
          </a:xfrm>
        </p:spPr>
        <p:txBody>
          <a:bodyPr>
            <a:normAutofit lnSpcReduction="10000"/>
          </a:bodyPr>
          <a:lstStyle/>
          <a:p>
            <a:r>
              <a:rPr lang="en-US" dirty="0" smtClean="0"/>
              <a:t>The mantra:  “Activate prior knowledge and set a purpose for reading”</a:t>
            </a:r>
          </a:p>
          <a:p>
            <a:r>
              <a:rPr lang="en-US" sz="4000" b="1" dirty="0" smtClean="0"/>
              <a:t>A</a:t>
            </a:r>
            <a:r>
              <a:rPr lang="en-US" dirty="0" smtClean="0"/>
              <a:t>ctivating prior knowledge (schema theory):  </a:t>
            </a:r>
          </a:p>
          <a:p>
            <a:pPr lvl="1"/>
            <a:r>
              <a:rPr lang="en-US" dirty="0" smtClean="0"/>
              <a:t>Call up relevant schema about</a:t>
            </a:r>
          </a:p>
          <a:p>
            <a:pPr lvl="2"/>
            <a:r>
              <a:rPr lang="en-US" dirty="0" smtClean="0"/>
              <a:t>The topic (what I already know?)</a:t>
            </a:r>
          </a:p>
          <a:p>
            <a:pPr lvl="2"/>
            <a:r>
              <a:rPr lang="en-US" dirty="0" smtClean="0"/>
              <a:t>The text (how is this text organized?)</a:t>
            </a:r>
          </a:p>
          <a:p>
            <a:pPr lvl="1"/>
            <a:r>
              <a:rPr lang="en-US" dirty="0" smtClean="0"/>
              <a:t>Use PK to make predictions</a:t>
            </a:r>
          </a:p>
          <a:p>
            <a:r>
              <a:rPr lang="en-US" sz="4000" b="1" dirty="0" smtClean="0"/>
              <a:t>S</a:t>
            </a:r>
            <a:r>
              <a:rPr lang="en-US" dirty="0" smtClean="0"/>
              <a:t>et a purpose:  Motivation, questions, why am I reading?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a:spLocks noGrp="1"/>
          </p:cNvSpPr>
          <p:nvPr>
            <p:ph type="title"/>
          </p:nvPr>
        </p:nvSpPr>
        <p:spPr>
          <a:xfrm>
            <a:off x="338668" y="40341"/>
            <a:ext cx="8610466" cy="1411941"/>
          </a:xfrm>
        </p:spPr>
        <p:txBody>
          <a:bodyPr/>
          <a:lstStyle/>
          <a:p>
            <a:r>
              <a:rPr lang="en-US" sz="4800" dirty="0" smtClean="0"/>
              <a:t>ACTIVATING Prior Knowledge</a:t>
            </a:r>
            <a:endParaRPr lang="en-US" sz="4800" dirty="0"/>
          </a:p>
        </p:txBody>
      </p:sp>
      <p:pic>
        <p:nvPicPr>
          <p:cNvPr id="6" name="Picture 5" descr="Screen shot 2013-09-25 at 4.59.44 AM.png"/>
          <p:cNvPicPr>
            <a:picLocks noChangeAspect="1"/>
          </p:cNvPicPr>
          <p:nvPr/>
        </p:nvPicPr>
        <p:blipFill>
          <a:blip r:embed="rId3"/>
          <a:stretch>
            <a:fillRect/>
          </a:stretch>
        </p:blipFill>
        <p:spPr>
          <a:xfrm>
            <a:off x="4214070" y="3680591"/>
            <a:ext cx="4735064" cy="2952544"/>
          </a:xfrm>
          <a:prstGeom prst="rect">
            <a:avLst/>
          </a:prstGeom>
        </p:spPr>
      </p:pic>
      <p:pic>
        <p:nvPicPr>
          <p:cNvPr id="4" name="Picture 3" descr="Screen shot 2013-09-25 at 4.56.57 AM.png"/>
          <p:cNvPicPr>
            <a:picLocks noChangeAspect="1"/>
          </p:cNvPicPr>
          <p:nvPr/>
        </p:nvPicPr>
        <p:blipFill>
          <a:blip r:embed="rId4"/>
          <a:stretch>
            <a:fillRect/>
          </a:stretch>
        </p:blipFill>
        <p:spPr>
          <a:xfrm>
            <a:off x="338668" y="1694575"/>
            <a:ext cx="4851400" cy="29845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3-09-25 at 5.13.24 AM.png"/>
          <p:cNvPicPr>
            <a:picLocks noChangeAspect="1"/>
          </p:cNvPicPr>
          <p:nvPr/>
        </p:nvPicPr>
        <p:blipFill>
          <a:blip r:embed="rId3"/>
          <a:stretch>
            <a:fillRect/>
          </a:stretch>
        </p:blipFill>
        <p:spPr>
          <a:xfrm>
            <a:off x="123910" y="203200"/>
            <a:ext cx="4559300" cy="6451600"/>
          </a:xfrm>
          <a:prstGeom prst="rect">
            <a:avLst/>
          </a:prstGeom>
        </p:spPr>
      </p:pic>
      <p:pic>
        <p:nvPicPr>
          <p:cNvPr id="8" name="Picture 7" descr="Screen shot 2013-09-25 at 5.03.56 AM.png"/>
          <p:cNvPicPr>
            <a:picLocks noChangeAspect="1"/>
          </p:cNvPicPr>
          <p:nvPr/>
        </p:nvPicPr>
        <p:blipFill>
          <a:blip r:embed="rId4"/>
          <a:stretch>
            <a:fillRect/>
          </a:stretch>
        </p:blipFill>
        <p:spPr>
          <a:xfrm>
            <a:off x="4884423" y="3606477"/>
            <a:ext cx="4064711" cy="2844635"/>
          </a:xfrm>
          <a:prstGeom prst="rect">
            <a:avLst/>
          </a:prstGeom>
        </p:spPr>
      </p:pic>
      <p:pic>
        <p:nvPicPr>
          <p:cNvPr id="9" name="Picture 8" descr="Screen shot 2013-09-25 at 5.09.28 AM.png"/>
          <p:cNvPicPr>
            <a:picLocks noChangeAspect="1"/>
          </p:cNvPicPr>
          <p:nvPr/>
        </p:nvPicPr>
        <p:blipFill>
          <a:blip r:embed="rId5"/>
          <a:stretch>
            <a:fillRect/>
          </a:stretch>
        </p:blipFill>
        <p:spPr>
          <a:xfrm>
            <a:off x="4788583" y="730393"/>
            <a:ext cx="4355417" cy="24567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000" fill="hold"/>
                                        <p:tgtEl>
                                          <p:spTgt spid="9"/>
                                        </p:tgtEl>
                                        <p:attrNameLst>
                                          <p:attrName>ppt_x</p:attrName>
                                        </p:attrNameLst>
                                      </p:cBhvr>
                                      <p:tavLst>
                                        <p:tav tm="0">
                                          <p:val>
                                            <p:strVal val="1+#ppt_w/2"/>
                                          </p:val>
                                        </p:tav>
                                        <p:tav tm="100000">
                                          <p:val>
                                            <p:strVal val="#ppt_x"/>
                                          </p:val>
                                        </p:tav>
                                      </p:tavLst>
                                    </p:anim>
                                    <p:anim calcmode="lin" valueType="num">
                                      <p:cBhvr additive="base">
                                        <p:cTn id="14"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accel="50000" decel="5000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2000" fill="hold"/>
                                        <p:tgtEl>
                                          <p:spTgt spid="8"/>
                                        </p:tgtEl>
                                        <p:attrNameLst>
                                          <p:attrName>ppt_x</p:attrName>
                                        </p:attrNameLst>
                                      </p:cBhvr>
                                      <p:tavLst>
                                        <p:tav tm="0">
                                          <p:val>
                                            <p:strVal val="1+#ppt_w/2"/>
                                          </p:val>
                                        </p:tav>
                                        <p:tav tm="100000">
                                          <p:val>
                                            <p:strVal val="#ppt_x"/>
                                          </p:val>
                                        </p:tav>
                                      </p:tavLst>
                                    </p:anim>
                                    <p:anim calcmode="lin" valueType="num">
                                      <p:cBhvr additive="base">
                                        <p:cTn id="20" dur="2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10"/>
          <p:cNvGrpSpPr/>
          <p:nvPr/>
        </p:nvGrpSpPr>
        <p:grpSpPr>
          <a:xfrm>
            <a:off x="4889500" y="274638"/>
            <a:ext cx="3797300" cy="6438900"/>
            <a:chOff x="774700" y="209550"/>
            <a:chExt cx="3797300" cy="6438900"/>
          </a:xfrm>
        </p:grpSpPr>
        <p:pic>
          <p:nvPicPr>
            <p:cNvPr id="4" name="Picture 3" descr="Screen shot 2013-09-25 at 5.38.01 AM.png"/>
            <p:cNvPicPr>
              <a:picLocks noChangeAspect="1"/>
            </p:cNvPicPr>
            <p:nvPr/>
          </p:nvPicPr>
          <p:blipFill>
            <a:blip r:embed="rId3"/>
            <a:stretch>
              <a:fillRect/>
            </a:stretch>
          </p:blipFill>
          <p:spPr>
            <a:xfrm>
              <a:off x="774700" y="209550"/>
              <a:ext cx="3797300" cy="6438900"/>
            </a:xfrm>
            <a:prstGeom prst="rect">
              <a:avLst/>
            </a:prstGeom>
          </p:spPr>
        </p:pic>
        <p:sp>
          <p:nvSpPr>
            <p:cNvPr id="5" name="Rectangle 4"/>
            <p:cNvSpPr/>
            <p:nvPr/>
          </p:nvSpPr>
          <p:spPr>
            <a:xfrm>
              <a:off x="2959146" y="3558552"/>
              <a:ext cx="1612853" cy="1845175"/>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32530" y="2851635"/>
              <a:ext cx="1039469" cy="706918"/>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4160525" y="1309362"/>
              <a:ext cx="411474" cy="1542273"/>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258654" y="5106177"/>
              <a:ext cx="1313346" cy="1542273"/>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4008125" y="2219968"/>
              <a:ext cx="152400" cy="631667"/>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336887" y="647012"/>
              <a:ext cx="235113" cy="631667"/>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2" name="Picture 11" descr="Screen shot 2013-09-25 at 5.42.56 AM.png"/>
          <p:cNvPicPr>
            <a:picLocks noChangeAspect="1"/>
          </p:cNvPicPr>
          <p:nvPr/>
        </p:nvPicPr>
        <p:blipFill>
          <a:blip r:embed="rId4"/>
          <a:stretch>
            <a:fillRect/>
          </a:stretch>
        </p:blipFill>
        <p:spPr>
          <a:xfrm>
            <a:off x="218397" y="1077409"/>
            <a:ext cx="4411362" cy="3026629"/>
          </a:xfrm>
          <a:prstGeom prst="rect">
            <a:avLst/>
          </a:prstGeom>
        </p:spPr>
      </p:pic>
      <p:sp>
        <p:nvSpPr>
          <p:cNvPr id="13" name="Left Brace 12"/>
          <p:cNvSpPr/>
          <p:nvPr/>
        </p:nvSpPr>
        <p:spPr>
          <a:xfrm rot="16200000">
            <a:off x="2250608" y="3291076"/>
            <a:ext cx="1566192" cy="319211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Right Arrow 13"/>
          <p:cNvSpPr/>
          <p:nvPr/>
        </p:nvSpPr>
        <p:spPr>
          <a:xfrm>
            <a:off x="2108541" y="5670231"/>
            <a:ext cx="2521218" cy="6987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1+#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6"/>
          <p:cNvGrpSpPr/>
          <p:nvPr/>
        </p:nvGrpSpPr>
        <p:grpSpPr>
          <a:xfrm>
            <a:off x="244267" y="117150"/>
            <a:ext cx="8295032" cy="6068049"/>
            <a:chOff x="244267" y="406535"/>
            <a:chExt cx="8295032" cy="6068049"/>
          </a:xfrm>
        </p:grpSpPr>
        <p:pic>
          <p:nvPicPr>
            <p:cNvPr id="4" name="Picture 3" descr="Screen shot 2013-09-25 at 5.16.25 AM.png"/>
            <p:cNvPicPr>
              <a:picLocks noChangeAspect="1"/>
            </p:cNvPicPr>
            <p:nvPr/>
          </p:nvPicPr>
          <p:blipFill>
            <a:blip r:embed="rId3"/>
            <a:stretch>
              <a:fillRect/>
            </a:stretch>
          </p:blipFill>
          <p:spPr>
            <a:xfrm>
              <a:off x="466673" y="3678368"/>
              <a:ext cx="4208235" cy="2796216"/>
            </a:xfrm>
            <a:prstGeom prst="rect">
              <a:avLst/>
            </a:prstGeom>
          </p:spPr>
        </p:pic>
        <p:pic>
          <p:nvPicPr>
            <p:cNvPr id="5" name="Picture 4" descr="Screen shot 2013-09-25 at 5.14.57 AM.png"/>
            <p:cNvPicPr>
              <a:picLocks noChangeAspect="1"/>
            </p:cNvPicPr>
            <p:nvPr/>
          </p:nvPicPr>
          <p:blipFill>
            <a:blip r:embed="rId4"/>
            <a:stretch>
              <a:fillRect/>
            </a:stretch>
          </p:blipFill>
          <p:spPr>
            <a:xfrm>
              <a:off x="244267" y="406535"/>
              <a:ext cx="4574401" cy="2744640"/>
            </a:xfrm>
            <a:prstGeom prst="rect">
              <a:avLst/>
            </a:prstGeom>
          </p:spPr>
        </p:pic>
        <p:pic>
          <p:nvPicPr>
            <p:cNvPr id="6" name="Picture 5" descr="Screen shot 2013-09-25 at 5.22.31 AM.png"/>
            <p:cNvPicPr>
              <a:picLocks noChangeAspect="1"/>
            </p:cNvPicPr>
            <p:nvPr/>
          </p:nvPicPr>
          <p:blipFill>
            <a:blip r:embed="rId5"/>
            <a:stretch>
              <a:fillRect/>
            </a:stretch>
          </p:blipFill>
          <p:spPr>
            <a:xfrm>
              <a:off x="4979119" y="612863"/>
              <a:ext cx="3560180" cy="5168587"/>
            </a:xfrm>
            <a:prstGeom prst="rect">
              <a:avLst/>
            </a:prstGeom>
          </p:spPr>
        </p:pic>
      </p:grpSp>
      <p:sp>
        <p:nvSpPr>
          <p:cNvPr id="8" name="TextBox 7"/>
          <p:cNvSpPr txBox="1"/>
          <p:nvPr/>
        </p:nvSpPr>
        <p:spPr>
          <a:xfrm>
            <a:off x="160407" y="6245109"/>
            <a:ext cx="5247563" cy="523220"/>
          </a:xfrm>
          <a:prstGeom prst="rect">
            <a:avLst/>
          </a:prstGeom>
          <a:noFill/>
        </p:spPr>
        <p:txBody>
          <a:bodyPr wrap="square" rtlCol="0">
            <a:spAutoFit/>
          </a:bodyPr>
          <a:lstStyle/>
          <a:p>
            <a:r>
              <a:rPr lang="en-US" sz="2800" b="1" dirty="0" smtClean="0"/>
              <a:t>How could this have happened? </a:t>
            </a:r>
            <a:endParaRPr lang="en-US" sz="2800" b="1" dirty="0"/>
          </a:p>
        </p:txBody>
      </p:sp>
      <p:sp>
        <p:nvSpPr>
          <p:cNvPr id="9" name="TextBox 8"/>
          <p:cNvSpPr txBox="1"/>
          <p:nvPr/>
        </p:nvSpPr>
        <p:spPr>
          <a:xfrm>
            <a:off x="5384010" y="5768055"/>
            <a:ext cx="3453856" cy="954107"/>
          </a:xfrm>
          <a:prstGeom prst="rect">
            <a:avLst/>
          </a:prstGeom>
          <a:noFill/>
        </p:spPr>
        <p:txBody>
          <a:bodyPr wrap="square" rtlCol="0">
            <a:spAutoFit/>
          </a:bodyPr>
          <a:lstStyle/>
          <a:p>
            <a:r>
              <a:rPr lang="en-US" sz="2800" b="1" dirty="0" smtClean="0"/>
              <a:t>Is there any way we can help? </a:t>
            </a: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dirty="0" smtClean="0"/>
              <a:t>What about BUILDING </a:t>
            </a:r>
            <a:br>
              <a:rPr lang="en-US" dirty="0" smtClean="0"/>
            </a:br>
            <a:r>
              <a:rPr lang="en-US" dirty="0" smtClean="0"/>
              <a:t>background knowledge?</a:t>
            </a:r>
            <a:endParaRPr lang="en-US" dirty="0" smtClean="0"/>
          </a:p>
        </p:txBody>
      </p:sp>
      <p:sp>
        <p:nvSpPr>
          <p:cNvPr id="5" name="TextBox 4"/>
          <p:cNvSpPr txBox="1"/>
          <p:nvPr/>
        </p:nvSpPr>
        <p:spPr>
          <a:xfrm>
            <a:off x="457200" y="5643360"/>
            <a:ext cx="8458200" cy="1015663"/>
          </a:xfrm>
          <a:prstGeom prst="rect">
            <a:avLst/>
          </a:prstGeom>
          <a:solidFill>
            <a:schemeClr val="accent3"/>
          </a:solidFill>
          <a:ln w="28575" cmpd="sng">
            <a:solidFill>
              <a:schemeClr val="tx1"/>
            </a:solidFill>
          </a:ln>
        </p:spPr>
        <p:txBody>
          <a:bodyPr>
            <a:spAutoFit/>
          </a:bodyPr>
          <a:lstStyle/>
          <a:p>
            <a:pPr>
              <a:defRPr/>
            </a:pPr>
            <a:r>
              <a:rPr lang="en-US" sz="2000" b="1" dirty="0" smtClean="0">
                <a:latin typeface="Arial" charset="0"/>
                <a:ea typeface="ＭＳ Ｐゴシック" charset="-128"/>
                <a:cs typeface="ＭＳ Ｐゴシック" charset="-128"/>
              </a:rPr>
              <a:t>Main Idea?  </a:t>
            </a:r>
            <a:r>
              <a:rPr lang="en-US" sz="2000" dirty="0" smtClean="0">
                <a:latin typeface="Arial" charset="0"/>
                <a:ea typeface="ＭＳ Ｐゴシック" charset="-128"/>
                <a:cs typeface="ＭＳ Ｐゴシック" charset="-128"/>
              </a:rPr>
              <a:t>A baby bat is separated from her mother and ends up being raised by a family of birds  </a:t>
            </a:r>
          </a:p>
          <a:p>
            <a:pPr>
              <a:defRPr/>
            </a:pPr>
            <a:r>
              <a:rPr lang="en-US" sz="2000" b="1" dirty="0" smtClean="0">
                <a:latin typeface="Arial" charset="0"/>
                <a:ea typeface="ＭＳ Ｐゴシック" charset="-128"/>
                <a:cs typeface="ＭＳ Ｐゴシック" charset="-128"/>
              </a:rPr>
              <a:t>Big Idea?  </a:t>
            </a:r>
            <a:r>
              <a:rPr lang="en-US" sz="2000" dirty="0" smtClean="0">
                <a:latin typeface="Arial" charset="0"/>
                <a:ea typeface="ＭＳ Ｐゴシック" charset="-128"/>
                <a:cs typeface="ＭＳ Ｐゴシック" charset="-128"/>
              </a:rPr>
              <a:t>How are animals similar and different? (i.e. nocturnal vs. ?) </a:t>
            </a:r>
            <a:endParaRPr lang="en-US" dirty="0">
              <a:latin typeface="Arial" charset="0"/>
              <a:ea typeface="ＭＳ Ｐゴシック" charset="-128"/>
              <a:cs typeface="ＭＳ Ｐゴシック" charset="-128"/>
            </a:endParaRPr>
          </a:p>
        </p:txBody>
      </p:sp>
      <p:pic>
        <p:nvPicPr>
          <p:cNvPr id="6" name="Picture 5" descr="Screen Shot 2014-10-06 at 8.57.44 PM.png">
            <a:hlinkClick r:id="rId3"/>
          </p:cNvPr>
          <p:cNvPicPr>
            <a:picLocks noChangeAspect="1"/>
          </p:cNvPicPr>
          <p:nvPr/>
        </p:nvPicPr>
        <p:blipFill>
          <a:blip r:embed="rId4"/>
          <a:stretch>
            <a:fillRect/>
          </a:stretch>
        </p:blipFill>
        <p:spPr>
          <a:xfrm>
            <a:off x="1645108" y="1754200"/>
            <a:ext cx="5866572" cy="37293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3" name="Content Placeholder 2"/>
          <p:cNvSpPr>
            <a:spLocks noGrp="1"/>
          </p:cNvSpPr>
          <p:nvPr>
            <p:ph idx="1"/>
          </p:nvPr>
        </p:nvSpPr>
        <p:spPr>
          <a:xfrm>
            <a:off x="792162" y="1761565"/>
            <a:ext cx="7809727" cy="4864290"/>
          </a:xfrm>
        </p:spPr>
        <p:txBody>
          <a:bodyPr>
            <a:normAutofit fontScale="92500" lnSpcReduction="20000"/>
          </a:bodyPr>
          <a:lstStyle/>
          <a:p>
            <a:r>
              <a:rPr lang="en-US" b="1" dirty="0" smtClean="0"/>
              <a:t>READER FACTORS: </a:t>
            </a:r>
          </a:p>
          <a:p>
            <a:pPr lvl="1"/>
            <a:r>
              <a:rPr lang="en-US" dirty="0" smtClean="0"/>
              <a:t>Recall: What types of background knowledge can influence comprehension? </a:t>
            </a:r>
            <a:endParaRPr lang="en-US" dirty="0" smtClean="0"/>
          </a:p>
          <a:p>
            <a:r>
              <a:rPr lang="en-US" b="1" dirty="0" smtClean="0"/>
              <a:t>TEACHER FACTORS: </a:t>
            </a:r>
          </a:p>
          <a:p>
            <a:pPr lvl="1"/>
            <a:r>
              <a:rPr lang="en-US" dirty="0" smtClean="0"/>
              <a:t>Identify the </a:t>
            </a:r>
            <a:r>
              <a:rPr lang="en-US" b="1" dirty="0" smtClean="0"/>
              <a:t>teacher’s </a:t>
            </a:r>
            <a:r>
              <a:rPr lang="en-US" b="1" dirty="0" smtClean="0"/>
              <a:t>role </a:t>
            </a:r>
            <a:r>
              <a:rPr lang="en-US" dirty="0" smtClean="0"/>
              <a:t>at each stage of reading </a:t>
            </a:r>
            <a:r>
              <a:rPr lang="en-US" dirty="0" smtClean="0"/>
              <a:t>(</a:t>
            </a:r>
            <a:r>
              <a:rPr lang="en-US" dirty="0" smtClean="0"/>
              <a:t>B</a:t>
            </a:r>
            <a:r>
              <a:rPr lang="en-US" dirty="0" smtClean="0"/>
              <a:t>efore, During</a:t>
            </a:r>
            <a:r>
              <a:rPr lang="en-US" dirty="0" smtClean="0"/>
              <a:t>, and</a:t>
            </a:r>
            <a:r>
              <a:rPr lang="en-US" dirty="0" smtClean="0"/>
              <a:t> After reading)</a:t>
            </a:r>
          </a:p>
          <a:p>
            <a:pPr lvl="1"/>
            <a:r>
              <a:rPr lang="en-US" dirty="0" smtClean="0"/>
              <a:t>Observe </a:t>
            </a:r>
            <a:r>
              <a:rPr lang="en-US" dirty="0" smtClean="0"/>
              <a:t>and apply ways to </a:t>
            </a:r>
            <a:r>
              <a:rPr lang="en-US" b="1" dirty="0" smtClean="0"/>
              <a:t>launch a book </a:t>
            </a:r>
            <a:r>
              <a:rPr lang="en-US" dirty="0" smtClean="0"/>
              <a:t>(pre-reading activity) to </a:t>
            </a:r>
            <a:r>
              <a:rPr lang="en-US" b="1" dirty="0" smtClean="0"/>
              <a:t>set a context </a:t>
            </a:r>
            <a:r>
              <a:rPr lang="en-US" dirty="0" smtClean="0"/>
              <a:t>that engages readers with the main ideas and the big ideas</a:t>
            </a:r>
            <a:endParaRPr lang="en-US" dirty="0" smtClean="0"/>
          </a:p>
          <a:p>
            <a:r>
              <a:rPr lang="en-US" b="1" dirty="0" smtClean="0"/>
              <a:t>TEXT FACTORS: </a:t>
            </a:r>
          </a:p>
          <a:p>
            <a:pPr lvl="1"/>
            <a:r>
              <a:rPr lang="en-US" dirty="0" smtClean="0"/>
              <a:t>Identify specific text features that make text simple and/or more complex</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mtClean="0"/>
              <a:t>Main Idea vs. Big Idea</a:t>
            </a:r>
          </a:p>
        </p:txBody>
      </p:sp>
      <p:pic>
        <p:nvPicPr>
          <p:cNvPr id="47107" name="Picture 3" descr="Screen shot 2011-09-19 at 8.25.39 AM.png"/>
          <p:cNvPicPr>
            <a:picLocks noChangeAspect="1"/>
          </p:cNvPicPr>
          <p:nvPr/>
        </p:nvPicPr>
        <p:blipFill>
          <a:blip r:embed="rId3"/>
          <a:srcRect/>
          <a:stretch>
            <a:fillRect/>
          </a:stretch>
        </p:blipFill>
        <p:spPr bwMode="auto">
          <a:xfrm>
            <a:off x="6477000" y="4572000"/>
            <a:ext cx="2481263" cy="2133600"/>
          </a:xfrm>
          <a:prstGeom prst="rect">
            <a:avLst/>
          </a:prstGeom>
          <a:noFill/>
          <a:ln w="9525">
            <a:noFill/>
            <a:miter lim="800000"/>
            <a:headEnd/>
            <a:tailEnd/>
          </a:ln>
        </p:spPr>
      </p:pic>
      <p:sp>
        <p:nvSpPr>
          <p:cNvPr id="47108" name="Content Placeholder 2"/>
          <p:cNvSpPr>
            <a:spLocks noGrp="1"/>
          </p:cNvSpPr>
          <p:nvPr>
            <p:ph idx="1"/>
          </p:nvPr>
        </p:nvSpPr>
        <p:spPr>
          <a:xfrm>
            <a:off x="498475" y="1981200"/>
            <a:ext cx="6740525" cy="4144963"/>
          </a:xfrm>
        </p:spPr>
        <p:txBody>
          <a:bodyPr/>
          <a:lstStyle/>
          <a:p>
            <a:r>
              <a:rPr lang="en-US" sz="2800" b="1" smtClean="0"/>
              <a:t>Main Idea</a:t>
            </a:r>
            <a:r>
              <a:rPr lang="en-US" sz="2800" smtClean="0"/>
              <a:t>: (narrative: plot summary)</a:t>
            </a:r>
          </a:p>
          <a:p>
            <a:endParaRPr lang="en-US" sz="2800" smtClean="0"/>
          </a:p>
          <a:p>
            <a:endParaRPr lang="en-US" sz="2800" smtClean="0"/>
          </a:p>
          <a:p>
            <a:pPr>
              <a:buFontTx/>
              <a:buNone/>
            </a:pPr>
            <a:endParaRPr lang="en-US" sz="2800" smtClean="0"/>
          </a:p>
          <a:p>
            <a:r>
              <a:rPr lang="en-US" sz="2800" b="1" smtClean="0"/>
              <a:t>Big Idea:</a:t>
            </a:r>
            <a:endParaRPr lang="en-US" sz="2800" smtClean="0"/>
          </a:p>
          <a:p>
            <a:pPr>
              <a:buFontTx/>
              <a:buNone/>
            </a:pPr>
            <a:endParaRPr lang="en-US" sz="28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mtClean="0"/>
              <a:t>Main Idea vs. Big Idea</a:t>
            </a:r>
          </a:p>
        </p:txBody>
      </p:sp>
      <p:pic>
        <p:nvPicPr>
          <p:cNvPr id="49155" name="Picture 3" descr="Screen shot 2011-09-19 at 8.25.39 AM.png"/>
          <p:cNvPicPr>
            <a:picLocks noChangeAspect="1"/>
          </p:cNvPicPr>
          <p:nvPr/>
        </p:nvPicPr>
        <p:blipFill>
          <a:blip r:embed="rId3"/>
          <a:srcRect/>
          <a:stretch>
            <a:fillRect/>
          </a:stretch>
        </p:blipFill>
        <p:spPr bwMode="auto">
          <a:xfrm>
            <a:off x="6324600" y="2057400"/>
            <a:ext cx="2481263" cy="2133600"/>
          </a:xfrm>
          <a:prstGeom prst="rect">
            <a:avLst/>
          </a:prstGeom>
          <a:noFill/>
          <a:ln w="9525">
            <a:noFill/>
            <a:miter lim="800000"/>
            <a:headEnd/>
            <a:tailEnd/>
          </a:ln>
        </p:spPr>
      </p:pic>
      <p:sp>
        <p:nvSpPr>
          <p:cNvPr id="48132" name="Content Placeholder 2"/>
          <p:cNvSpPr>
            <a:spLocks noGrp="1"/>
          </p:cNvSpPr>
          <p:nvPr>
            <p:ph idx="1"/>
          </p:nvPr>
        </p:nvSpPr>
        <p:spPr>
          <a:xfrm>
            <a:off x="498475" y="1981200"/>
            <a:ext cx="5446713" cy="4144963"/>
          </a:xfrm>
        </p:spPr>
        <p:txBody>
          <a:bodyPr>
            <a:normAutofit fontScale="92500" lnSpcReduction="10000"/>
          </a:bodyPr>
          <a:lstStyle/>
          <a:p>
            <a:r>
              <a:rPr lang="en-US" sz="2800" b="1" i="1" dirty="0" smtClean="0"/>
              <a:t>Main Idea</a:t>
            </a:r>
            <a:r>
              <a:rPr lang="en-US" sz="2800" dirty="0" smtClean="0"/>
              <a:t>:</a:t>
            </a:r>
            <a:r>
              <a:rPr lang="en-US" sz="2800" dirty="0" smtClean="0"/>
              <a:t> </a:t>
            </a:r>
            <a:r>
              <a:rPr lang="en-US" sz="2800" b="1" dirty="0" smtClean="0"/>
              <a:t>(</a:t>
            </a:r>
            <a:r>
              <a:rPr lang="en-US" b="1" dirty="0" smtClean="0"/>
              <a:t>In the Book) </a:t>
            </a:r>
            <a:r>
              <a:rPr lang="en-US" sz="2800" dirty="0" smtClean="0"/>
              <a:t>Molly’s </a:t>
            </a:r>
            <a:r>
              <a:rPr lang="en-US" sz="2800" dirty="0" smtClean="0"/>
              <a:t>grandmother teaches her how to stay happy when her friends pick on her </a:t>
            </a:r>
          </a:p>
          <a:p>
            <a:r>
              <a:rPr lang="en-US" sz="2800" b="1" i="1" dirty="0" smtClean="0"/>
              <a:t>Big Idea:</a:t>
            </a:r>
            <a:r>
              <a:rPr lang="en-US" sz="2800" b="1" i="1" dirty="0" smtClean="0"/>
              <a:t> </a:t>
            </a:r>
            <a:r>
              <a:rPr lang="en-US" sz="2800" b="1" dirty="0" smtClean="0"/>
              <a:t>(Beyond </a:t>
            </a:r>
            <a:r>
              <a:rPr lang="en-US" b="1" dirty="0" smtClean="0"/>
              <a:t>the</a:t>
            </a:r>
            <a:r>
              <a:rPr lang="en-US" sz="2800" b="1" dirty="0" smtClean="0"/>
              <a:t> book) </a:t>
            </a:r>
            <a:r>
              <a:rPr lang="en-US" sz="2800" dirty="0" smtClean="0"/>
              <a:t>Confidence </a:t>
            </a:r>
            <a:r>
              <a:rPr lang="en-US" sz="2800" dirty="0" smtClean="0"/>
              <a:t>and pride gives you strength when things get hard </a:t>
            </a:r>
          </a:p>
          <a:p>
            <a:r>
              <a:rPr lang="en-US" sz="2800" b="1" dirty="0" smtClean="0"/>
              <a:t>Extend, Connect, and </a:t>
            </a:r>
            <a:br>
              <a:rPr lang="en-US" sz="2800" b="1" dirty="0" smtClean="0"/>
            </a:br>
            <a:r>
              <a:rPr lang="en-US" sz="2800" b="1" dirty="0" smtClean="0"/>
              <a:t>Engage </a:t>
            </a:r>
            <a:r>
              <a:rPr lang="en-US" sz="2800" dirty="0" smtClean="0"/>
              <a:t>&gt;&gt; </a:t>
            </a:r>
          </a:p>
          <a:p>
            <a:pPr>
              <a:buFontTx/>
              <a:buNone/>
            </a:pPr>
            <a:endParaRPr lang="en-US" sz="2800" dirty="0"/>
          </a:p>
        </p:txBody>
      </p:sp>
      <p:grpSp>
        <p:nvGrpSpPr>
          <p:cNvPr id="2" name="Group 6"/>
          <p:cNvGrpSpPr>
            <a:grpSpLocks/>
          </p:cNvGrpSpPr>
          <p:nvPr/>
        </p:nvGrpSpPr>
        <p:grpSpPr bwMode="auto">
          <a:xfrm>
            <a:off x="4800600" y="4724400"/>
            <a:ext cx="4140200" cy="1981200"/>
            <a:chOff x="4800600" y="4724400"/>
            <a:chExt cx="4140200" cy="1981200"/>
          </a:xfrm>
        </p:grpSpPr>
        <p:pic>
          <p:nvPicPr>
            <p:cNvPr id="49158" name="Picture 4" descr="Screen shot 2011-09-26 at 2.21.02 PM.png"/>
            <p:cNvPicPr>
              <a:picLocks noChangeAspect="1"/>
            </p:cNvPicPr>
            <p:nvPr/>
          </p:nvPicPr>
          <p:blipFill>
            <a:blip r:embed="rId4"/>
            <a:srcRect/>
            <a:stretch>
              <a:fillRect/>
            </a:stretch>
          </p:blipFill>
          <p:spPr bwMode="auto">
            <a:xfrm>
              <a:off x="4800600" y="4724400"/>
              <a:ext cx="1598613" cy="1981200"/>
            </a:xfrm>
            <a:prstGeom prst="rect">
              <a:avLst/>
            </a:prstGeom>
            <a:noFill/>
            <a:ln w="9525">
              <a:noFill/>
              <a:miter lim="800000"/>
              <a:headEnd/>
              <a:tailEnd/>
            </a:ln>
          </p:spPr>
        </p:pic>
        <p:pic>
          <p:nvPicPr>
            <p:cNvPr id="49159" name="Picture 6" descr="Screen shot 2011-09-26 at 2.23.36 PM.png"/>
            <p:cNvPicPr>
              <a:picLocks noChangeAspect="1"/>
            </p:cNvPicPr>
            <p:nvPr/>
          </p:nvPicPr>
          <p:blipFill>
            <a:blip r:embed="rId5"/>
            <a:srcRect/>
            <a:stretch>
              <a:fillRect/>
            </a:stretch>
          </p:blipFill>
          <p:spPr bwMode="auto">
            <a:xfrm>
              <a:off x="6705600" y="4876800"/>
              <a:ext cx="2235200" cy="175260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anim calcmode="lin" valueType="num">
                                      <p:cBhvr additive="base">
                                        <p:cTn id="7" dur="1000" fill="hold"/>
                                        <p:tgtEl>
                                          <p:spTgt spid="4813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4813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grpId="0" nodeType="clickEffect">
                                  <p:stCondLst>
                                    <p:cond delay="0"/>
                                  </p:stCondLst>
                                  <p:childTnLst>
                                    <p:set>
                                      <p:cBhvr>
                                        <p:cTn id="12" dur="1" fill="hold">
                                          <p:stCondLst>
                                            <p:cond delay="0"/>
                                          </p:stCondLst>
                                        </p:cTn>
                                        <p:tgtEl>
                                          <p:spTgt spid="48132">
                                            <p:txEl>
                                              <p:pRg st="1" end="1"/>
                                            </p:txEl>
                                          </p:spTgt>
                                        </p:tgtEl>
                                        <p:attrNameLst>
                                          <p:attrName>style.visibility</p:attrName>
                                        </p:attrNameLst>
                                      </p:cBhvr>
                                      <p:to>
                                        <p:strVal val="visible"/>
                                      </p:to>
                                    </p:set>
                                    <p:anim calcmode="lin" valueType="num">
                                      <p:cBhvr additive="base">
                                        <p:cTn id="13" dur="1000" fill="hold"/>
                                        <p:tgtEl>
                                          <p:spTgt spid="48132">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4813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accel="50000" decel="50000" fill="hold" grpId="0" nodeType="clickEffect">
                                  <p:stCondLst>
                                    <p:cond delay="0"/>
                                  </p:stCondLst>
                                  <p:childTnLst>
                                    <p:set>
                                      <p:cBhvr>
                                        <p:cTn id="18" dur="1" fill="hold">
                                          <p:stCondLst>
                                            <p:cond delay="0"/>
                                          </p:stCondLst>
                                        </p:cTn>
                                        <p:tgtEl>
                                          <p:spTgt spid="48132">
                                            <p:txEl>
                                              <p:pRg st="2" end="2"/>
                                            </p:txEl>
                                          </p:spTgt>
                                        </p:tgtEl>
                                        <p:attrNameLst>
                                          <p:attrName>style.visibility</p:attrName>
                                        </p:attrNameLst>
                                      </p:cBhvr>
                                      <p:to>
                                        <p:strVal val="visible"/>
                                      </p:to>
                                    </p:set>
                                    <p:anim calcmode="lin" valueType="num">
                                      <p:cBhvr additive="base">
                                        <p:cTn id="19" dur="1000" fill="hold"/>
                                        <p:tgtEl>
                                          <p:spTgt spid="48132">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4813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accel="50000" decel="5000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1000" fill="hold"/>
                                        <p:tgtEl>
                                          <p:spTgt spid="2"/>
                                        </p:tgtEl>
                                        <p:attrNameLst>
                                          <p:attrName>ppt_x</p:attrName>
                                        </p:attrNameLst>
                                      </p:cBhvr>
                                      <p:tavLst>
                                        <p:tav tm="0">
                                          <p:val>
                                            <p:strVal val="1+#ppt_w/2"/>
                                          </p:val>
                                        </p:tav>
                                        <p:tav tm="100000">
                                          <p:val>
                                            <p:strVal val="#ppt_x"/>
                                          </p:val>
                                        </p:tav>
                                      </p:tavLst>
                                    </p:anim>
                                    <p:anim calcmode="lin" valueType="num">
                                      <p:cBhvr additive="base">
                                        <p:cTn id="2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build="p"/>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0926" y="3693645"/>
            <a:ext cx="6005118" cy="1470025"/>
          </a:xfrm>
        </p:spPr>
        <p:txBody>
          <a:bodyPr/>
          <a:lstStyle/>
          <a:p>
            <a:r>
              <a:rPr lang="en-US" dirty="0" smtClean="0"/>
              <a:t>“The</a:t>
            </a:r>
            <a:r>
              <a:rPr lang="en-US" dirty="0" smtClean="0"/>
              <a:t> </a:t>
            </a:r>
            <a:r>
              <a:rPr lang="en-US" dirty="0" smtClean="0"/>
              <a:t>Text</a:t>
            </a:r>
            <a:r>
              <a:rPr lang="en-US" dirty="0" smtClean="0"/>
              <a:t> </a:t>
            </a:r>
            <a:r>
              <a:rPr lang="en-US" dirty="0" smtClean="0"/>
              <a:t>Factor”</a:t>
            </a:r>
            <a:endParaRPr lang="en-US" dirty="0"/>
          </a:p>
        </p:txBody>
      </p:sp>
      <p:sp>
        <p:nvSpPr>
          <p:cNvPr id="3" name="Subtitle 2"/>
          <p:cNvSpPr>
            <a:spLocks noGrp="1"/>
          </p:cNvSpPr>
          <p:nvPr>
            <p:ph type="subTitle" idx="1"/>
          </p:nvPr>
        </p:nvSpPr>
        <p:spPr/>
        <p:txBody>
          <a:bodyPr>
            <a:normAutofit fontScale="85000" lnSpcReduction="20000"/>
          </a:bodyPr>
          <a:lstStyle/>
          <a:p>
            <a:r>
              <a:rPr lang="en-US" sz="3600" dirty="0" smtClean="0"/>
              <a:t>What kinds of things informed your sorting decisions?</a:t>
            </a:r>
            <a:endParaRPr lang="en-US" sz="3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a:xfrm>
            <a:off x="792162" y="1761565"/>
            <a:ext cx="7570787" cy="4648621"/>
          </a:xfrm>
        </p:spPr>
        <p:txBody>
          <a:bodyPr>
            <a:normAutofit fontScale="92500" lnSpcReduction="20000"/>
          </a:bodyPr>
          <a:lstStyle/>
          <a:p>
            <a:r>
              <a:rPr lang="en-US" dirty="0" smtClean="0"/>
              <a:t>Read/Review Cornett, Chapter 6</a:t>
            </a:r>
          </a:p>
          <a:p>
            <a:r>
              <a:rPr lang="en-US" b="1" dirty="0" smtClean="0"/>
              <a:t>Finish Book Activity 2: </a:t>
            </a:r>
            <a:r>
              <a:rPr lang="en-US" dirty="0" smtClean="0"/>
              <a:t>Magic </a:t>
            </a:r>
            <a:r>
              <a:rPr lang="en-US" dirty="0" err="1" smtClean="0"/>
              <a:t>Treehouse</a:t>
            </a:r>
            <a:r>
              <a:rPr lang="en-US" dirty="0" smtClean="0"/>
              <a:t> Unit Map with online activity (Think about a potential “big idea” to link key content in your book)  </a:t>
            </a:r>
          </a:p>
          <a:p>
            <a:r>
              <a:rPr lang="en-US" b="1" dirty="0" smtClean="0"/>
              <a:t>Post online activity on wikispace </a:t>
            </a:r>
            <a:r>
              <a:rPr lang="en-US" dirty="0" smtClean="0"/>
              <a:t>(Click on Magic </a:t>
            </a:r>
            <a:r>
              <a:rPr lang="en-US" dirty="0" err="1" smtClean="0"/>
              <a:t>Treehouse</a:t>
            </a:r>
            <a:r>
              <a:rPr lang="en-US" dirty="0" smtClean="0"/>
              <a:t> &gt; then Google Docs)</a:t>
            </a:r>
          </a:p>
          <a:p>
            <a:r>
              <a:rPr lang="en-US" b="1" dirty="0" smtClean="0"/>
              <a:t>Bring hard copy </a:t>
            </a:r>
            <a:r>
              <a:rPr lang="en-US" dirty="0" smtClean="0"/>
              <a:t>of entire Book Activity 2 to class on Thursday (and hand in your MTH book) </a:t>
            </a:r>
          </a:p>
          <a:p>
            <a:pPr lvl="1"/>
            <a:r>
              <a:rPr lang="en-US" dirty="0" smtClean="0"/>
              <a:t>Part 1: Text Analysis</a:t>
            </a:r>
          </a:p>
          <a:p>
            <a:pPr lvl="1"/>
            <a:r>
              <a:rPr lang="en-US" dirty="0" smtClean="0"/>
              <a:t>Part 2: Unit Map</a:t>
            </a:r>
          </a:p>
          <a:p>
            <a:pPr lvl="1"/>
            <a:r>
              <a:rPr lang="en-US" dirty="0" smtClean="0"/>
              <a:t>Part 3: Online Activity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a Book Launch</a:t>
            </a:r>
            <a:endParaRPr lang="en-US" dirty="0"/>
          </a:p>
        </p:txBody>
      </p:sp>
      <p:sp>
        <p:nvSpPr>
          <p:cNvPr id="3" name="Content Placeholder 2"/>
          <p:cNvSpPr>
            <a:spLocks noGrp="1"/>
          </p:cNvSpPr>
          <p:nvPr>
            <p:ph idx="1"/>
          </p:nvPr>
        </p:nvSpPr>
        <p:spPr>
          <a:xfrm>
            <a:off x="792162" y="1761565"/>
            <a:ext cx="7570787" cy="4648911"/>
          </a:xfrm>
        </p:spPr>
        <p:txBody>
          <a:bodyPr>
            <a:normAutofit fontScale="85000" lnSpcReduction="20000"/>
          </a:bodyPr>
          <a:lstStyle/>
          <a:p>
            <a:r>
              <a:rPr lang="en-US" dirty="0" smtClean="0"/>
              <a:t>Share your thoughts about </a:t>
            </a:r>
            <a:r>
              <a:rPr lang="en-US" b="1" dirty="0" smtClean="0"/>
              <a:t>main ideas </a:t>
            </a:r>
            <a:r>
              <a:rPr lang="en-US" dirty="0" smtClean="0"/>
              <a:t>and </a:t>
            </a:r>
            <a:r>
              <a:rPr lang="en-US" b="1" dirty="0" smtClean="0"/>
              <a:t>big ideas </a:t>
            </a:r>
            <a:r>
              <a:rPr lang="en-US" dirty="0" smtClean="0"/>
              <a:t>with your </a:t>
            </a:r>
            <a:r>
              <a:rPr lang="en-US" u="sng" dirty="0" smtClean="0"/>
              <a:t>planning group</a:t>
            </a:r>
            <a:r>
              <a:rPr lang="en-US" dirty="0" smtClean="0"/>
              <a:t>.  </a:t>
            </a:r>
          </a:p>
          <a:p>
            <a:r>
              <a:rPr lang="en-US" dirty="0" smtClean="0"/>
              <a:t>Think about the example I modeled for how to launch </a:t>
            </a:r>
            <a:r>
              <a:rPr lang="en-US" i="1" dirty="0" smtClean="0"/>
              <a:t>Oil Spill </a:t>
            </a:r>
            <a:r>
              <a:rPr lang="en-US" dirty="0" smtClean="0"/>
              <a:t>for some ideas. </a:t>
            </a:r>
          </a:p>
          <a:p>
            <a:r>
              <a:rPr lang="en-US" dirty="0" smtClean="0"/>
              <a:t>Create a 2-3 minute launch for your text that </a:t>
            </a:r>
            <a:r>
              <a:rPr lang="en-US" b="1" dirty="0" smtClean="0"/>
              <a:t>engages students </a:t>
            </a:r>
            <a:r>
              <a:rPr lang="en-US" dirty="0" smtClean="0"/>
              <a:t>(your peers) in thinking about the ideas and </a:t>
            </a:r>
            <a:r>
              <a:rPr lang="en-US" b="1" dirty="0" smtClean="0"/>
              <a:t>sets a purpose </a:t>
            </a:r>
            <a:r>
              <a:rPr lang="en-US" dirty="0" smtClean="0"/>
              <a:t>for reading.   </a:t>
            </a:r>
          </a:p>
          <a:p>
            <a:r>
              <a:rPr lang="en-US" dirty="0" smtClean="0"/>
              <a:t>Choose a group member to conduct the launch in your </a:t>
            </a:r>
            <a:r>
              <a:rPr lang="en-US" u="sng" dirty="0" smtClean="0"/>
              <a:t>teaching groups</a:t>
            </a:r>
            <a:r>
              <a:rPr lang="en-US" dirty="0" smtClean="0"/>
              <a:t>. </a:t>
            </a:r>
          </a:p>
          <a:p>
            <a:r>
              <a:rPr lang="en-US" dirty="0" smtClean="0"/>
              <a:t>While watching, is this book launch effective? Why/why not?  What might you do different next time?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0926" y="3693645"/>
            <a:ext cx="6005118" cy="1470025"/>
          </a:xfrm>
        </p:spPr>
        <p:txBody>
          <a:bodyPr/>
          <a:lstStyle/>
          <a:p>
            <a:r>
              <a:rPr lang="en-US" dirty="0" smtClean="0"/>
              <a:t>“The</a:t>
            </a:r>
            <a:r>
              <a:rPr lang="en-US" dirty="0" smtClean="0"/>
              <a:t> Reader </a:t>
            </a:r>
            <a:r>
              <a:rPr lang="en-US" dirty="0" smtClean="0"/>
              <a:t>Factor”</a:t>
            </a:r>
            <a:endParaRPr lang="en-US" dirty="0"/>
          </a:p>
        </p:txBody>
      </p:sp>
      <p:sp>
        <p:nvSpPr>
          <p:cNvPr id="3" name="Subtitle 2"/>
          <p:cNvSpPr>
            <a:spLocks noGrp="1"/>
          </p:cNvSpPr>
          <p:nvPr>
            <p:ph type="subTitle" idx="1"/>
          </p:nvPr>
        </p:nvSpPr>
        <p:spPr/>
        <p:txBody>
          <a:bodyPr>
            <a:normAutofit/>
          </a:bodyPr>
          <a:lstStyle/>
          <a:p>
            <a:r>
              <a:rPr lang="en-US" sz="3600" dirty="0" smtClean="0"/>
              <a:t>Background Knowledge</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Screen Shot 2014-10-06 at 9.14.19 PM.png"/>
          <p:cNvPicPr>
            <a:picLocks noChangeAspect="1"/>
          </p:cNvPicPr>
          <p:nvPr/>
        </p:nvPicPr>
        <p:blipFill>
          <a:blip r:embed="rId2"/>
          <a:stretch>
            <a:fillRect/>
          </a:stretch>
        </p:blipFill>
        <p:spPr>
          <a:xfrm>
            <a:off x="0" y="412945"/>
            <a:ext cx="9144000" cy="603210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0926" y="3693645"/>
            <a:ext cx="6005118" cy="1470025"/>
          </a:xfrm>
        </p:spPr>
        <p:txBody>
          <a:bodyPr/>
          <a:lstStyle/>
          <a:p>
            <a:r>
              <a:rPr lang="en-US" dirty="0" smtClean="0"/>
              <a:t>“The Teacher Factor”</a:t>
            </a:r>
            <a:endParaRPr lang="en-US" dirty="0"/>
          </a:p>
        </p:txBody>
      </p:sp>
      <p:sp>
        <p:nvSpPr>
          <p:cNvPr id="3" name="Subtitle 2"/>
          <p:cNvSpPr>
            <a:spLocks noGrp="1"/>
          </p:cNvSpPr>
          <p:nvPr>
            <p:ph type="subTitle" idx="1"/>
          </p:nvPr>
        </p:nvSpPr>
        <p:spPr/>
        <p:txBody>
          <a:bodyPr>
            <a:noAutofit/>
          </a:bodyPr>
          <a:lstStyle/>
          <a:p>
            <a:r>
              <a:rPr lang="en-US" sz="5400" dirty="0" smtClean="0"/>
              <a:t>B-D-A</a:t>
            </a:r>
            <a:endParaRPr lang="en-US" sz="5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Reading…students need to</a:t>
            </a:r>
            <a:endParaRPr lang="en-US" dirty="0"/>
          </a:p>
        </p:txBody>
      </p:sp>
      <p:sp>
        <p:nvSpPr>
          <p:cNvPr id="3" name="Content Placeholder 2"/>
          <p:cNvSpPr>
            <a:spLocks noGrp="1"/>
          </p:cNvSpPr>
          <p:nvPr>
            <p:ph idx="1"/>
          </p:nvPr>
        </p:nvSpPr>
        <p:spPr>
          <a:xfrm>
            <a:off x="792162" y="1761565"/>
            <a:ext cx="7570787" cy="4658103"/>
          </a:xfrm>
        </p:spPr>
        <p:txBody>
          <a:bodyPr>
            <a:normAutofit lnSpcReduction="10000"/>
          </a:bodyPr>
          <a:lstStyle/>
          <a:p>
            <a:r>
              <a:rPr lang="en-US" dirty="0" smtClean="0"/>
              <a:t>The mantra:  “Activate prior knowledge and set a purpose for reading”</a:t>
            </a:r>
          </a:p>
          <a:p>
            <a:r>
              <a:rPr lang="en-US" sz="4000" b="1" dirty="0" smtClean="0"/>
              <a:t>A</a:t>
            </a:r>
            <a:r>
              <a:rPr lang="en-US" b="1" dirty="0" smtClean="0"/>
              <a:t>ctivate </a:t>
            </a:r>
            <a:r>
              <a:rPr lang="en-US" b="1" dirty="0" smtClean="0"/>
              <a:t>prior knowledge </a:t>
            </a:r>
            <a:r>
              <a:rPr lang="en-US" dirty="0" smtClean="0"/>
              <a:t>(schema theory):  </a:t>
            </a:r>
          </a:p>
          <a:p>
            <a:pPr lvl="1"/>
            <a:r>
              <a:rPr lang="en-US" dirty="0" smtClean="0"/>
              <a:t>Call up relevant schema about</a:t>
            </a:r>
          </a:p>
          <a:p>
            <a:pPr lvl="2"/>
            <a:r>
              <a:rPr lang="en-US" dirty="0" smtClean="0"/>
              <a:t>The topic (what I already know?)</a:t>
            </a:r>
          </a:p>
          <a:p>
            <a:pPr lvl="2"/>
            <a:r>
              <a:rPr lang="en-US" dirty="0" smtClean="0"/>
              <a:t>The text (how is this text organized?)</a:t>
            </a:r>
          </a:p>
          <a:p>
            <a:pPr lvl="1"/>
            <a:r>
              <a:rPr lang="en-US" dirty="0" smtClean="0"/>
              <a:t>Use PK to make predictions</a:t>
            </a:r>
          </a:p>
          <a:p>
            <a:r>
              <a:rPr lang="en-US" sz="4000" b="1" dirty="0" smtClean="0"/>
              <a:t>S</a:t>
            </a:r>
            <a:r>
              <a:rPr lang="en-US" b="1" dirty="0" smtClean="0"/>
              <a:t>et a purpose:  </a:t>
            </a:r>
            <a:r>
              <a:rPr lang="en-US" dirty="0" smtClean="0"/>
              <a:t>Motivation, questions, why am I reading?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Reading…students need to</a:t>
            </a:r>
            <a:endParaRPr lang="en-US" dirty="0"/>
          </a:p>
        </p:txBody>
      </p:sp>
      <p:sp>
        <p:nvSpPr>
          <p:cNvPr id="3" name="Content Placeholder 2"/>
          <p:cNvSpPr>
            <a:spLocks noGrp="1"/>
          </p:cNvSpPr>
          <p:nvPr>
            <p:ph idx="1"/>
          </p:nvPr>
        </p:nvSpPr>
        <p:spPr>
          <a:xfrm>
            <a:off x="539116" y="1761565"/>
            <a:ext cx="7570787" cy="5096435"/>
          </a:xfrm>
        </p:spPr>
        <p:txBody>
          <a:bodyPr>
            <a:normAutofit fontScale="92500" lnSpcReduction="10000"/>
          </a:bodyPr>
          <a:lstStyle/>
          <a:p>
            <a:pPr>
              <a:spcBef>
                <a:spcPts val="0"/>
              </a:spcBef>
            </a:pPr>
            <a:r>
              <a:rPr lang="en-US" sz="3200" b="1" dirty="0" smtClean="0"/>
              <a:t>M</a:t>
            </a:r>
            <a:r>
              <a:rPr lang="en-US" sz="2595" dirty="0" smtClean="0"/>
              <a:t>onitor</a:t>
            </a:r>
            <a:endParaRPr lang="en-US" sz="2595" dirty="0" smtClean="0"/>
          </a:p>
          <a:p>
            <a:pPr>
              <a:spcBef>
                <a:spcPts val="0"/>
              </a:spcBef>
            </a:pPr>
            <a:r>
              <a:rPr lang="en-US" sz="3459" b="1" dirty="0" smtClean="0"/>
              <a:t>M</a:t>
            </a:r>
            <a:r>
              <a:rPr lang="en-US" sz="2595" dirty="0" smtClean="0"/>
              <a:t>ake connections</a:t>
            </a:r>
          </a:p>
          <a:p>
            <a:pPr>
              <a:spcBef>
                <a:spcPts val="0"/>
              </a:spcBef>
            </a:pPr>
            <a:r>
              <a:rPr lang="en-US" sz="3200" b="1" dirty="0" smtClean="0"/>
              <a:t>D</a:t>
            </a:r>
            <a:r>
              <a:rPr lang="en-US" sz="2595" dirty="0" smtClean="0"/>
              <a:t>etermine </a:t>
            </a:r>
            <a:r>
              <a:rPr lang="en-US" sz="2595" dirty="0" smtClean="0"/>
              <a:t>important concepts</a:t>
            </a:r>
          </a:p>
          <a:p>
            <a:pPr>
              <a:spcBef>
                <a:spcPts val="0"/>
              </a:spcBef>
            </a:pPr>
            <a:r>
              <a:rPr lang="en-US" sz="3200" b="1" dirty="0" smtClean="0"/>
              <a:t>A</a:t>
            </a:r>
            <a:r>
              <a:rPr lang="en-US" sz="2595" dirty="0" smtClean="0"/>
              <a:t>sk </a:t>
            </a:r>
            <a:r>
              <a:rPr lang="en-US" sz="2595" dirty="0" smtClean="0"/>
              <a:t>questions</a:t>
            </a:r>
          </a:p>
          <a:p>
            <a:pPr>
              <a:spcBef>
                <a:spcPts val="0"/>
              </a:spcBef>
            </a:pPr>
            <a:r>
              <a:rPr lang="en-US" sz="3200" b="1" dirty="0" smtClean="0"/>
              <a:t>A</a:t>
            </a:r>
            <a:r>
              <a:rPr lang="en-US" sz="2595" dirty="0" smtClean="0"/>
              <a:t>nalyze/</a:t>
            </a:r>
            <a:r>
              <a:rPr lang="en-US" sz="2595" dirty="0" smtClean="0"/>
              <a:t>critique</a:t>
            </a:r>
            <a:endParaRPr lang="en-US" sz="2595" dirty="0" smtClean="0"/>
          </a:p>
          <a:p>
            <a:pPr>
              <a:spcBef>
                <a:spcPts val="0"/>
              </a:spcBef>
            </a:pPr>
            <a:r>
              <a:rPr lang="en-US" sz="3200" b="1" dirty="0" smtClean="0"/>
              <a:t>V</a:t>
            </a:r>
            <a:r>
              <a:rPr lang="en-US" sz="2595" dirty="0" smtClean="0"/>
              <a:t>isualize </a:t>
            </a:r>
            <a:r>
              <a:rPr lang="en-US" sz="2595" dirty="0" smtClean="0"/>
              <a:t>the </a:t>
            </a:r>
            <a:r>
              <a:rPr lang="en-US" sz="2595" dirty="0" smtClean="0"/>
              <a:t>text</a:t>
            </a:r>
          </a:p>
          <a:p>
            <a:pPr>
              <a:spcBef>
                <a:spcPts val="0"/>
              </a:spcBef>
            </a:pPr>
            <a:r>
              <a:rPr lang="en-US" sz="3200" b="1" dirty="0" smtClean="0"/>
              <a:t>I</a:t>
            </a:r>
            <a:r>
              <a:rPr lang="en-US" sz="2595" dirty="0" smtClean="0"/>
              <a:t>nfer </a:t>
            </a:r>
            <a:endParaRPr lang="en-US" sz="2595" dirty="0" smtClean="0"/>
          </a:p>
          <a:p>
            <a:pPr>
              <a:spcBef>
                <a:spcPts val="0"/>
              </a:spcBef>
            </a:pPr>
            <a:r>
              <a:rPr lang="en-US" sz="3200" b="1" dirty="0" smtClean="0"/>
              <a:t>S</a:t>
            </a:r>
            <a:r>
              <a:rPr lang="en-US" sz="2595" dirty="0" smtClean="0"/>
              <a:t>ummarize – retell main ideas</a:t>
            </a:r>
          </a:p>
          <a:p>
            <a:pPr>
              <a:spcBef>
                <a:spcPts val="0"/>
              </a:spcBef>
            </a:pPr>
            <a:r>
              <a:rPr lang="en-US" sz="3200" b="1" dirty="0" smtClean="0"/>
              <a:t>S</a:t>
            </a:r>
            <a:r>
              <a:rPr lang="en-US" sz="2595" dirty="0" smtClean="0"/>
              <a:t>ynthesize</a:t>
            </a:r>
            <a:r>
              <a:rPr lang="en-US" sz="2595" dirty="0" smtClean="0"/>
              <a:t>—pull ideas together and add your original insights</a:t>
            </a:r>
            <a:r>
              <a:rPr lang="en-US" sz="2595" dirty="0" smtClean="0"/>
              <a:t> </a:t>
            </a:r>
          </a:p>
          <a:p>
            <a:pPr>
              <a:spcBef>
                <a:spcPts val="0"/>
              </a:spcBef>
            </a:pPr>
            <a:r>
              <a:rPr lang="en-US" sz="3200" b="1" dirty="0" smtClean="0"/>
              <a:t>S</a:t>
            </a:r>
            <a:r>
              <a:rPr lang="en-US" sz="2595" dirty="0" smtClean="0"/>
              <a:t>immer/Incubate —</a:t>
            </a:r>
            <a:r>
              <a:rPr lang="en-US" sz="2595" dirty="0" smtClean="0"/>
              <a:t>take time out to consider/reconsider</a:t>
            </a:r>
          </a:p>
          <a:p>
            <a:endParaRPr lang="en-US" dirty="0" smtClean="0"/>
          </a:p>
        </p:txBody>
      </p:sp>
      <p:sp>
        <p:nvSpPr>
          <p:cNvPr id="4" name="TextBox 3"/>
          <p:cNvSpPr txBox="1"/>
          <p:nvPr/>
        </p:nvSpPr>
        <p:spPr>
          <a:xfrm rot="20759279">
            <a:off x="5740543" y="2707853"/>
            <a:ext cx="2597711" cy="523220"/>
          </a:xfrm>
          <a:prstGeom prst="rect">
            <a:avLst/>
          </a:prstGeom>
          <a:solidFill>
            <a:srgbClr val="C2E8C4"/>
          </a:solidFill>
        </p:spPr>
        <p:txBody>
          <a:bodyPr wrap="none" rtlCol="0">
            <a:spAutoFit/>
          </a:bodyPr>
          <a:lstStyle/>
          <a:p>
            <a:r>
              <a:rPr lang="en-US" sz="2800" b="1" dirty="0" smtClean="0"/>
              <a:t>M&amp;MDAAVISSS</a:t>
            </a:r>
            <a:endParaRPr lang="en-US" sz="2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Reading … students need to </a:t>
            </a:r>
            <a:endParaRPr lang="en-US" dirty="0"/>
          </a:p>
        </p:txBody>
      </p:sp>
      <p:sp>
        <p:nvSpPr>
          <p:cNvPr id="3" name="Content Placeholder 2"/>
          <p:cNvSpPr>
            <a:spLocks noGrp="1"/>
          </p:cNvSpPr>
          <p:nvPr>
            <p:ph idx="1"/>
          </p:nvPr>
        </p:nvSpPr>
        <p:spPr/>
        <p:txBody>
          <a:bodyPr/>
          <a:lstStyle/>
          <a:p>
            <a:r>
              <a:rPr lang="en-US" dirty="0" smtClean="0"/>
              <a:t>Organize and shape:  Transform big ideas (how can I show what I know?)</a:t>
            </a:r>
          </a:p>
          <a:p>
            <a:r>
              <a:rPr lang="en-US" dirty="0" smtClean="0"/>
              <a:t>Reflect and revise</a:t>
            </a:r>
          </a:p>
          <a:p>
            <a:r>
              <a:rPr lang="en-US" dirty="0" smtClean="0"/>
              <a:t>(</a:t>
            </a:r>
            <a:r>
              <a:rPr lang="en-US" b="1" dirty="0" smtClean="0"/>
              <a:t>Publish</a:t>
            </a:r>
            <a:r>
              <a:rPr lang="en-US" dirty="0" smtClean="0"/>
              <a:t>—not always necessary, but very authentic and motivating with a real audience)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40341"/>
            <a:ext cx="7539690" cy="1411941"/>
          </a:xfrm>
        </p:spPr>
        <p:txBody>
          <a:bodyPr/>
          <a:lstStyle/>
          <a:p>
            <a:r>
              <a:rPr lang="en-US" dirty="0" smtClean="0"/>
              <a:t>Activities that Span BDA</a:t>
            </a:r>
            <a:endParaRPr lang="en-US" dirty="0"/>
          </a:p>
        </p:txBody>
      </p:sp>
      <p:sp>
        <p:nvSpPr>
          <p:cNvPr id="3" name="Content Placeholder 2"/>
          <p:cNvSpPr>
            <a:spLocks noGrp="1"/>
          </p:cNvSpPr>
          <p:nvPr>
            <p:ph idx="1"/>
          </p:nvPr>
        </p:nvSpPr>
        <p:spPr>
          <a:xfrm>
            <a:off x="792162" y="1761565"/>
            <a:ext cx="7570787" cy="4587681"/>
          </a:xfrm>
        </p:spPr>
        <p:txBody>
          <a:bodyPr/>
          <a:lstStyle/>
          <a:p>
            <a:r>
              <a:rPr lang="en-US" dirty="0" smtClean="0"/>
              <a:t>K-W-L Charts</a:t>
            </a:r>
            <a:endParaRPr lang="en-US" dirty="0" smtClean="0"/>
          </a:p>
          <a:p>
            <a:r>
              <a:rPr lang="en-US" dirty="0" smtClean="0"/>
              <a:t>Anticipation </a:t>
            </a:r>
            <a:r>
              <a:rPr lang="en-US" dirty="0" smtClean="0"/>
              <a:t>Guides</a:t>
            </a:r>
          </a:p>
          <a:p>
            <a:r>
              <a:rPr lang="en-US" dirty="0" smtClean="0"/>
              <a:t>Graphic organizers</a:t>
            </a:r>
          </a:p>
        </p:txBody>
      </p:sp>
      <p:sp>
        <p:nvSpPr>
          <p:cNvPr id="4" name="TextBox 3"/>
          <p:cNvSpPr txBox="1"/>
          <p:nvPr/>
        </p:nvSpPr>
        <p:spPr>
          <a:xfrm>
            <a:off x="7709022" y="52436"/>
            <a:ext cx="1235284" cy="1200328"/>
          </a:xfrm>
          <a:prstGeom prst="rect">
            <a:avLst/>
          </a:prstGeom>
          <a:solidFill>
            <a:schemeClr val="accent2">
              <a:lumMod val="90000"/>
            </a:schemeClr>
          </a:solidFill>
        </p:spPr>
        <p:txBody>
          <a:bodyPr wrap="none" rtlCol="0">
            <a:spAutoFit/>
          </a:bodyPr>
          <a:lstStyle/>
          <a:p>
            <a:r>
              <a:rPr lang="en-US" sz="2400" b="1" dirty="0" smtClean="0"/>
              <a:t>Teacher</a:t>
            </a:r>
          </a:p>
          <a:p>
            <a:r>
              <a:rPr lang="en-US" sz="2400" b="1" dirty="0" smtClean="0"/>
              <a:t>Task</a:t>
            </a:r>
          </a:p>
          <a:p>
            <a:r>
              <a:rPr lang="en-US" sz="2400" b="1" dirty="0" smtClean="0"/>
              <a:t>Context</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accel="50000" decel="5000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accel="50000" decel="5000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fusio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ＭＳ Ｐ明朝"/>
      </a:majorFont>
      <a:minorFont>
        <a:latin typeface="Candara"/>
        <a:ea typeface=""/>
        <a:cs typeface=""/>
        <a:font script="Jpan" typeface="メイリオ"/>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1023</TotalTime>
  <Words>1001</Words>
  <Application>Microsoft Macintosh PowerPoint</Application>
  <PresentationFormat>On-screen Show (4:3)</PresentationFormat>
  <Paragraphs>122</Paragraphs>
  <Slides>24</Slides>
  <Notes>7</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Infusion</vt:lpstr>
      <vt:lpstr>Building Comprehension: The Role of Teacher, Task/Context, and Text   EDC 423</vt:lpstr>
      <vt:lpstr>Objectives </vt:lpstr>
      <vt:lpstr>“The Reader Factor”</vt:lpstr>
      <vt:lpstr>Slide 4</vt:lpstr>
      <vt:lpstr>“The Teacher Factor”</vt:lpstr>
      <vt:lpstr>Before Reading…students need to</vt:lpstr>
      <vt:lpstr>During Reading…students need to</vt:lpstr>
      <vt:lpstr>After Reading … students need to </vt:lpstr>
      <vt:lpstr>Activities that Span BDA</vt:lpstr>
      <vt:lpstr>K-W-L Chart</vt:lpstr>
      <vt:lpstr>Anticipation Guide</vt:lpstr>
      <vt:lpstr>Cause/Effect (before..during) </vt:lpstr>
      <vt:lpstr>Compare/Contrast (After…)</vt:lpstr>
      <vt:lpstr>Launching a Book</vt:lpstr>
      <vt:lpstr>ACTIVATING Prior Knowledge</vt:lpstr>
      <vt:lpstr>Slide 16</vt:lpstr>
      <vt:lpstr>Slide 17</vt:lpstr>
      <vt:lpstr>Slide 18</vt:lpstr>
      <vt:lpstr>What about BUILDING  background knowledge?</vt:lpstr>
      <vt:lpstr>Main Idea vs. Big Idea</vt:lpstr>
      <vt:lpstr>Main Idea vs. Big Idea</vt:lpstr>
      <vt:lpstr>“The Text Factor”</vt:lpstr>
      <vt:lpstr>Homework</vt:lpstr>
      <vt:lpstr>Planning a Book Launch</vt:lpstr>
    </vt:vector>
  </TitlesOfParts>
  <Company>University of Rhode Island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and Teaching</dc:title>
  <dc:creator>Terry Deeney</dc:creator>
  <cp:lastModifiedBy>Julie Coiro</cp:lastModifiedBy>
  <cp:revision>92</cp:revision>
  <dcterms:created xsi:type="dcterms:W3CDTF">2014-10-07T00:52:28Z</dcterms:created>
  <dcterms:modified xsi:type="dcterms:W3CDTF">2014-10-07T14:26:42Z</dcterms:modified>
</cp:coreProperties>
</file>